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1009" r:id="rId3"/>
    <p:sldId id="993" r:id="rId4"/>
    <p:sldId id="307" r:id="rId5"/>
    <p:sldId id="289" r:id="rId6"/>
    <p:sldId id="1013" r:id="rId7"/>
    <p:sldId id="1012" r:id="rId8"/>
    <p:sldId id="1010" r:id="rId9"/>
    <p:sldId id="302" r:id="rId10"/>
    <p:sldId id="325" r:id="rId11"/>
    <p:sldId id="303" r:id="rId12"/>
    <p:sldId id="292" r:id="rId13"/>
    <p:sldId id="266" r:id="rId14"/>
    <p:sldId id="298" r:id="rId15"/>
    <p:sldId id="295" r:id="rId16"/>
    <p:sldId id="279" r:id="rId17"/>
    <p:sldId id="269" r:id="rId18"/>
    <p:sldId id="294" r:id="rId19"/>
    <p:sldId id="265" r:id="rId20"/>
    <p:sldId id="304" r:id="rId21"/>
    <p:sldId id="305" r:id="rId22"/>
    <p:sldId id="299" r:id="rId23"/>
    <p:sldId id="274" r:id="rId24"/>
    <p:sldId id="277" r:id="rId25"/>
    <p:sldId id="1011" r:id="rId2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5639"/>
    <a:srgbClr val="F207A4"/>
    <a:srgbClr val="1F3240"/>
    <a:srgbClr val="ED7D31"/>
    <a:srgbClr val="12263D"/>
    <a:srgbClr val="2E2C57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FEA2C-FF86-B5C4-C62B-CAD534C899D9}" v="114" dt="2021-09-08T16:31:04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F51EDF2-C76C-4C14-8BF9-2338E4EA8D3B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6D104DC-FD41-4096-9A9E-C725BBA98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4415E-4D3B-4476-B4FC-A611155E8C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2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43FA-2224-48D2-9CB4-FD8D9FF49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0E17A-CE2C-4B8B-97EB-24311595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0030-FED8-44F8-BD3D-A7171C91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1A9C-E822-4447-9C45-12D4DAF1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DA71-B7E1-44F2-932E-604A8A40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1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4EBB-6941-4E74-BC47-B93EFB12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2CD3C-22FC-4EF6-A36C-AFC5B31B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C478-F942-498E-9D8F-E1FDA40C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A43B-29A2-4869-A027-7224146A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9788B-C755-426B-B94F-F41A1F56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4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D69BF-4F7E-4795-A3B5-E8F30A070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DA617-0309-40AC-8015-2B42E0D0B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DBD6-D2F2-4831-B24B-13ED5537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21420-CAC8-4C79-8EE8-8C7B21C8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7BFCD-DD79-46DB-9787-1B672775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3172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43FA-2224-48D2-9CB4-FD8D9FF49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0E17A-CE2C-4B8B-97EB-24311595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0030-FED8-44F8-BD3D-A7171C91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1A9C-E822-4447-9C45-12D4DAF1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DA71-B7E1-44F2-932E-604A8A40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7931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7159-F12C-4303-87E5-34EFEAE9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555C-24E4-49D0-A1E4-787B40DB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464D-8C7E-42B0-9730-8CCAF632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6BCB5-7F52-480C-8F24-60AEC0AC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7BC-079A-47A3-B2A4-1415860E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2659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8499-FA67-4AE5-9006-45A7D676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40D8-916C-49F6-AD77-7087A48C7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5D7A1-AE7C-4B64-9650-C5AAEFA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911D-10C8-4C6A-99FD-6E83277C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51D6C-10E6-40DF-BB2D-43949DB3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597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0D9C-280F-4C22-93F4-FD71D370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68BC-7FE0-4784-999F-AB296ED9C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82618-3C33-4302-ADA0-5AEA82551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0BBA8-0CA8-4C20-BD40-ED01B539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10BE5-38AD-436A-A2E0-92447F2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E99F6-77EE-4618-96E5-EFFC3091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835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D2FC-E55D-4D88-B834-38AA3983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4898-9322-45C4-A19B-96DC3D7E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866B0-B64C-4BE7-A97A-7204359A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4806E-0713-4308-985C-0EFD9ED26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A4EE9-51B4-4912-BA12-7C952826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52F6-935F-4BE3-837E-480A7966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F33DC-160C-48E5-AC59-DBFCA111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6AF08-D30B-4871-B7BC-C768C71D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773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4775-8464-4A6A-9AB0-0EEADEC4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C7D5C-CBFD-4543-84E3-171BC617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EF7CE-4938-4810-9FB6-E029D632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CA8-BE72-4EC3-9BF1-6A4E090F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000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D5A83-C277-4C92-BE24-270D03C5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3894-EC34-4117-B3CB-CD557ADD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1048-9B4D-43CD-BB25-A80B723A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309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9E62-A77D-43A7-8466-F5999451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1065-0167-4A36-9919-A6138DD3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92691-3DB8-443B-B7F8-1468D4426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0AC2A-0720-43DC-B507-101EB21E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6F0E-F8F6-4492-8319-629CC44D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7A9F3-3BE5-4B5E-A8E0-42550E4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552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7159-F12C-4303-87E5-34EFEAE9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555C-24E4-49D0-A1E4-787B40DB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464D-8C7E-42B0-9730-8CCAF632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6BCB5-7F52-480C-8F24-60AEC0AC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7BC-079A-47A3-B2A4-1415860E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5922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09E8-CAA6-4A57-B32A-620C7A55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7501E-1A04-452D-9D64-78870D553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225AC-205C-4BC3-9CB3-85283451C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AC17C-C48C-422A-8AE8-EDBE8D0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56646-AA29-400D-B7D5-A4689BC3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096D4-5B54-4E23-B218-78685ACA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0047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4EBB-6941-4E74-BC47-B93EFB12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2CD3C-22FC-4EF6-A36C-AFC5B31B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C478-F942-498E-9D8F-E1FDA40C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A43B-29A2-4869-A027-7224146A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9788B-C755-426B-B94F-F41A1F56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5813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D69BF-4F7E-4795-A3B5-E8F30A070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DA617-0309-40AC-8015-2B42E0D0B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DBD6-D2F2-4831-B24B-13ED5537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21420-CAC8-4C79-8EE8-8C7B21C8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7BFCD-DD79-46DB-9787-1B672775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652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8499-FA67-4AE5-9006-45A7D676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40D8-916C-49F6-AD77-7087A48C7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5D7A1-AE7C-4B64-9650-C5AAEFA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911D-10C8-4C6A-99FD-6E83277C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51D6C-10E6-40DF-BB2D-43949DB3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25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0D9C-280F-4C22-93F4-FD71D370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68BC-7FE0-4784-999F-AB296ED9C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82618-3C33-4302-ADA0-5AEA82551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0BBA8-0CA8-4C20-BD40-ED01B539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10BE5-38AD-436A-A2E0-92447F2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E99F6-77EE-4618-96E5-EFFC3091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150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D2FC-E55D-4D88-B834-38AA3983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4898-9322-45C4-A19B-96DC3D7E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866B0-B64C-4BE7-A97A-7204359A0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4806E-0713-4308-985C-0EFD9ED26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A4EE9-51B4-4912-BA12-7C9528266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52F6-935F-4BE3-837E-480A7966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F33DC-160C-48E5-AC59-DBFCA111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6AF08-D30B-4871-B7BC-C768C71D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906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4775-8464-4A6A-9AB0-0EEADEC4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C7D5C-CBFD-4543-84E3-171BC617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EF7CE-4938-4810-9FB6-E029D632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CA8-BE72-4EC3-9BF1-6A4E090F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972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D5A83-C277-4C92-BE24-270D03C5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3894-EC34-4117-B3CB-CD557ADD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1048-9B4D-43CD-BB25-A80B723A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052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9E62-A77D-43A7-8466-F5999451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1065-0167-4A36-9919-A6138DD35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92691-3DB8-443B-B7F8-1468D4426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0AC2A-0720-43DC-B507-101EB21E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6F0E-F8F6-4492-8319-629CC44D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7A9F3-3BE5-4B5E-A8E0-42550E4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639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09E8-CAA6-4A57-B32A-620C7A55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7501E-1A04-452D-9D64-78870D553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225AC-205C-4BC3-9CB3-85283451C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AC17C-C48C-422A-8AE8-EDBE8D0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56646-AA29-400D-B7D5-A4689BC3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096D4-5B54-4E23-B218-78685ACA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8566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61594A-6AD2-4BCE-83A3-9AD87B755C1D}"/>
              </a:ext>
            </a:extLst>
          </p:cNvPr>
          <p:cNvSpPr/>
          <p:nvPr userDrawn="1"/>
        </p:nvSpPr>
        <p:spPr>
          <a:xfrm>
            <a:off x="-9832" y="4925962"/>
            <a:ext cx="12201833" cy="1934497"/>
          </a:xfrm>
          <a:custGeom>
            <a:avLst/>
            <a:gdLst>
              <a:gd name="connsiteX0" fmla="*/ 0 w 12201832"/>
              <a:gd name="connsiteY0" fmla="*/ 1696065 h 1934497"/>
              <a:gd name="connsiteX1" fmla="*/ 12201832 w 12201832"/>
              <a:gd name="connsiteY1" fmla="*/ 0 h 1934497"/>
              <a:gd name="connsiteX2" fmla="*/ 12199374 w 12201832"/>
              <a:gd name="connsiteY2" fmla="*/ 1934497 h 1934497"/>
              <a:gd name="connsiteX3" fmla="*/ 4916 w 12201832"/>
              <a:gd name="connsiteY3" fmla="*/ 1934497 h 1934497"/>
              <a:gd name="connsiteX4" fmla="*/ 0 w 12201832"/>
              <a:gd name="connsiteY4" fmla="*/ 1696065 h 1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832" h="1934497">
                <a:moveTo>
                  <a:pt x="0" y="1696065"/>
                </a:moveTo>
                <a:lnTo>
                  <a:pt x="12201832" y="0"/>
                </a:lnTo>
                <a:cubicBezTo>
                  <a:pt x="12201013" y="644832"/>
                  <a:pt x="12200193" y="1289665"/>
                  <a:pt x="12199374" y="1934497"/>
                </a:cubicBezTo>
                <a:lnTo>
                  <a:pt x="4916" y="1934497"/>
                </a:lnTo>
                <a:cubicBezTo>
                  <a:pt x="3277" y="1855020"/>
                  <a:pt x="1639" y="1775542"/>
                  <a:pt x="0" y="1696065"/>
                </a:cubicBezTo>
                <a:close/>
              </a:path>
            </a:pathLst>
          </a:custGeom>
          <a:solidFill>
            <a:srgbClr val="12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29B8F-D195-41B9-9D1E-7BB46CFE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3272D-6E1E-4395-BCB1-0155ECA0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32BF-0F5A-438E-9103-E714F9A5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0E4A-E7BE-47DB-AD7E-29D4F717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709F-1C2A-48E9-A452-D131E7348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2B95AE4-A1EE-476B-970D-E8898A7E17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2" y="5574393"/>
            <a:ext cx="3309797" cy="11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61594A-6AD2-4BCE-83A3-9AD87B755C1D}"/>
              </a:ext>
            </a:extLst>
          </p:cNvPr>
          <p:cNvSpPr/>
          <p:nvPr userDrawn="1"/>
        </p:nvSpPr>
        <p:spPr>
          <a:xfrm>
            <a:off x="-9832" y="4925962"/>
            <a:ext cx="12201833" cy="1934497"/>
          </a:xfrm>
          <a:custGeom>
            <a:avLst/>
            <a:gdLst>
              <a:gd name="connsiteX0" fmla="*/ 0 w 12201832"/>
              <a:gd name="connsiteY0" fmla="*/ 1696065 h 1934497"/>
              <a:gd name="connsiteX1" fmla="*/ 12201832 w 12201832"/>
              <a:gd name="connsiteY1" fmla="*/ 0 h 1934497"/>
              <a:gd name="connsiteX2" fmla="*/ 12199374 w 12201832"/>
              <a:gd name="connsiteY2" fmla="*/ 1934497 h 1934497"/>
              <a:gd name="connsiteX3" fmla="*/ 4916 w 12201832"/>
              <a:gd name="connsiteY3" fmla="*/ 1934497 h 1934497"/>
              <a:gd name="connsiteX4" fmla="*/ 0 w 12201832"/>
              <a:gd name="connsiteY4" fmla="*/ 1696065 h 1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832" h="1934497">
                <a:moveTo>
                  <a:pt x="0" y="1696065"/>
                </a:moveTo>
                <a:lnTo>
                  <a:pt x="12201832" y="0"/>
                </a:lnTo>
                <a:cubicBezTo>
                  <a:pt x="12201013" y="644832"/>
                  <a:pt x="12200193" y="1289665"/>
                  <a:pt x="12199374" y="1934497"/>
                </a:cubicBezTo>
                <a:lnTo>
                  <a:pt x="4916" y="1934497"/>
                </a:lnTo>
                <a:cubicBezTo>
                  <a:pt x="3277" y="1855020"/>
                  <a:pt x="1639" y="1775542"/>
                  <a:pt x="0" y="16960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29B8F-D195-41B9-9D1E-7BB46CFE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3272D-6E1E-4395-BCB1-0155ECA0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32BF-0F5A-438E-9103-E714F9A5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4FD-78B8-4E7E-8A57-22C7D2B7E6AE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0E4A-E7BE-47DB-AD7E-29D4F717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709F-1C2A-48E9-A452-D131E7348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CB03-103B-447B-88A4-7FCFF0F2815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CE5F3CA-F762-42DB-B2B5-763E9F6AF6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2" y="5574392"/>
            <a:ext cx="3309797" cy="11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4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harris@wkgs.net" TargetMode="External"/><Relationship Id="rId2" Type="http://schemas.openxmlformats.org/officeDocument/2006/relationships/hyperlink" Target="mailto:aduffey@wkg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hughes@wkgs.net" TargetMode="External"/><Relationship Id="rId4" Type="http://schemas.openxmlformats.org/officeDocument/2006/relationships/hyperlink" Target="mailto:lmarley@wkgs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D954-D349-4BC0-B978-34725F8D3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99" y="1215705"/>
            <a:ext cx="11778115" cy="2386978"/>
          </a:xfrm>
        </p:spPr>
        <p:txBody>
          <a:bodyPr>
            <a:normAutofit/>
          </a:bodyPr>
          <a:lstStyle/>
          <a:p>
            <a:r>
              <a:rPr lang="en-GB" sz="7998" dirty="0">
                <a:ea typeface="Lato Black"/>
                <a:cs typeface="Lato Black"/>
              </a:rPr>
              <a:t>Welcome to Year 12 </a:t>
            </a:r>
            <a:br>
              <a:rPr lang="en-GB" sz="7998" dirty="0">
                <a:ea typeface="Lato Black"/>
                <a:cs typeface="Lato Black"/>
              </a:rPr>
            </a:br>
            <a:r>
              <a:rPr lang="en-GB" sz="7998" dirty="0">
                <a:ea typeface="Lato Black"/>
                <a:cs typeface="Lato Black"/>
              </a:rPr>
              <a:t>Information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E231A-9C75-44EA-8AC0-7C6F828CB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831" y="4080841"/>
            <a:ext cx="9141619" cy="817350"/>
          </a:xfrm>
        </p:spPr>
        <p:txBody>
          <a:bodyPr vert="horz" lIns="91416" tIns="45709" rIns="91416" bIns="45709" rtlCol="0" anchor="t">
            <a:normAutofit/>
          </a:bodyPr>
          <a:lstStyle/>
          <a:p>
            <a:r>
              <a:rPr lang="en-GB" sz="4799" dirty="0"/>
              <a:t>16th September 2021 </a:t>
            </a:r>
          </a:p>
        </p:txBody>
      </p:sp>
    </p:spTree>
    <p:extLst>
      <p:ext uri="{BB962C8B-B14F-4D97-AF65-F5344CB8AC3E}">
        <p14:creationId xmlns:p14="http://schemas.microsoft.com/office/powerpoint/2010/main" val="7586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0819" y="54140"/>
            <a:ext cx="12422819" cy="6975261"/>
            <a:chOff x="-917705" y="-296236"/>
            <a:chExt cx="8243665" cy="5894953"/>
          </a:xfrm>
        </p:grpSpPr>
        <p:sp>
          <p:nvSpPr>
            <p:cNvPr id="3" name="Rectangle 2"/>
            <p:cNvSpPr/>
            <p:nvPr/>
          </p:nvSpPr>
          <p:spPr>
            <a:xfrm>
              <a:off x="2333625" y="867809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917705" y="-296236"/>
              <a:ext cx="763524" cy="9006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231611" y="-16335"/>
              <a:ext cx="7557571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 dirty="0">
                  <a:solidFill>
                    <a:srgbClr val="7692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Enhancing Your Success </a:t>
              </a:r>
              <a:r>
                <a:rPr lang="en-GB" sz="2600" b="1">
                  <a:solidFill>
                    <a:srgbClr val="7692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Throughout Your </a:t>
              </a:r>
              <a:r>
                <a:rPr lang="en-GB" sz="2600" b="1" dirty="0">
                  <a:solidFill>
                    <a:srgbClr val="7692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A-Levels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44972" y="461772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692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94329" y="1050036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4329" y="1638681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94329" y="2228469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4329" y="2816733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94329" y="3404997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94329" y="3993515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94329" y="4581779"/>
              <a:ext cx="150426" cy="428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94329" y="5170044"/>
              <a:ext cx="150426" cy="4286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8796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b="1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7883" y="478159"/>
              <a:ext cx="5637515" cy="3500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2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967" y="56208"/>
            <a:ext cx="10157354" cy="996528"/>
          </a:xfrm>
        </p:spPr>
        <p:txBody>
          <a:bodyPr/>
          <a:lstStyle/>
          <a:p>
            <a:r>
              <a:rPr lang="en-GB" b="1" u="sng" dirty="0"/>
              <a:t>Opportunities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7449" y="1196753"/>
            <a:ext cx="6112239" cy="5538497"/>
          </a:xfrm>
        </p:spPr>
        <p:txBody>
          <a:bodyPr>
            <a:normAutofit/>
          </a:bodyPr>
          <a:lstStyle/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Form Representatives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Peer Educators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Mental Health Ambassadors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Subject Mentors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Clubs – sports, music etc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Trips/workshops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Volunteering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Prefects/Head Prefect Team</a:t>
            </a: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a typeface="Calibri" panose="020F0502020204030204" pitchFamily="34" charset="0"/>
                <a:cs typeface="Arial" panose="020B0604020202020204" pitchFamily="34" charset="0"/>
              </a:rPr>
              <a:t>House officials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797" indent="-342797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39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00" y="976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 recognise the importance of employment; building transferable skills, gaining experience, interaction with others, developing confidence and financial independence.</a:t>
            </a:r>
          </a:p>
          <a:p>
            <a:r>
              <a:rPr lang="en-GB" dirty="0"/>
              <a:t>Social Time </a:t>
            </a:r>
          </a:p>
          <a:p>
            <a:r>
              <a:rPr lang="en-GB" dirty="0"/>
              <a:t>Research nationally has shown that working up to 9 hours per week does not appear to influence examination grades</a:t>
            </a:r>
          </a:p>
          <a:p>
            <a:r>
              <a:rPr lang="en-GB" dirty="0"/>
              <a:t>However, if employment </a:t>
            </a:r>
            <a:r>
              <a:rPr lang="en-GB" b="1" dirty="0"/>
              <a:t>exceeds 9 hours per week</a:t>
            </a:r>
            <a:r>
              <a:rPr lang="en-GB" dirty="0"/>
              <a:t>, research has shown that grades are lower for additional hours.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157354" cy="787400"/>
          </a:xfrm>
        </p:spPr>
        <p:txBody>
          <a:bodyPr/>
          <a:lstStyle/>
          <a:p>
            <a:r>
              <a:rPr lang="en-GB" b="1" u="sng" dirty="0"/>
              <a:t>Part-time employment</a:t>
            </a:r>
          </a:p>
        </p:txBody>
      </p:sp>
    </p:spTree>
    <p:extLst>
      <p:ext uri="{BB962C8B-B14F-4D97-AF65-F5344CB8AC3E}">
        <p14:creationId xmlns:p14="http://schemas.microsoft.com/office/powerpoint/2010/main" val="16184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537" y="950150"/>
            <a:ext cx="9721079" cy="55172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Subject Staff &amp; Form Tutors</a:t>
            </a:r>
          </a:p>
          <a:p>
            <a:pPr lvl="0"/>
            <a:r>
              <a:rPr lang="en-GB" dirty="0"/>
              <a:t>Mrs Duffey (Head of Year 12)</a:t>
            </a:r>
          </a:p>
          <a:p>
            <a:pPr lvl="0"/>
            <a:r>
              <a:rPr lang="en-GB" dirty="0"/>
              <a:t>Mrs Hughes (Head of Y13)</a:t>
            </a:r>
          </a:p>
          <a:p>
            <a:pPr lvl="0"/>
            <a:r>
              <a:rPr lang="en-GB" dirty="0"/>
              <a:t>Mrs Harris-Smith (Assistant Head of Sixth Form: pastoral/EPQ &amp; Enrichment Coordinator)</a:t>
            </a:r>
          </a:p>
          <a:p>
            <a:r>
              <a:rPr lang="en-GB" dirty="0"/>
              <a:t>Mrs Marley (Assistant Headteacher: Sixth Form)</a:t>
            </a:r>
          </a:p>
          <a:p>
            <a:pPr lvl="0"/>
            <a:r>
              <a:rPr lang="en-GB" dirty="0"/>
              <a:t>Mrs Cliffe (Assistant Head Teacher: Pastoral)</a:t>
            </a:r>
          </a:p>
          <a:p>
            <a:pPr lvl="0"/>
            <a:r>
              <a:rPr lang="en-GB" dirty="0"/>
              <a:t>Mr Clarke (Head Teacher) </a:t>
            </a:r>
          </a:p>
          <a:p>
            <a:pPr lvl="0"/>
            <a:r>
              <a:rPr lang="en-GB" dirty="0"/>
              <a:t>Mrs Hill-Jones (Examinations office)</a:t>
            </a:r>
          </a:p>
          <a:p>
            <a:pPr lvl="0"/>
            <a:r>
              <a:rPr lang="en-GB" dirty="0"/>
              <a:t>Parents/guardians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92708"/>
            <a:ext cx="10157354" cy="924520"/>
          </a:xfrm>
        </p:spPr>
        <p:txBody>
          <a:bodyPr>
            <a:normAutofit/>
          </a:bodyPr>
          <a:lstStyle/>
          <a:p>
            <a:r>
              <a:rPr lang="en-GB" b="1" u="sng" dirty="0"/>
              <a:t>Student Support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26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400" y="1268760"/>
            <a:ext cx="10364827" cy="4320480"/>
          </a:xfrm>
        </p:spPr>
        <p:txBody>
          <a:bodyPr>
            <a:normAutofit/>
          </a:bodyPr>
          <a:lstStyle/>
          <a:p>
            <a:r>
              <a:rPr lang="en-GB" dirty="0"/>
              <a:t>Debbie Lidgett (Student Wellbeing Manager) – in school</a:t>
            </a:r>
          </a:p>
          <a:p>
            <a:pPr lvl="0"/>
            <a:r>
              <a:rPr lang="en-GB" dirty="0"/>
              <a:t>Kersti Lawson (Youth Worker) </a:t>
            </a:r>
          </a:p>
          <a:p>
            <a:pPr lvl="0"/>
            <a:r>
              <a:rPr lang="en-GB" dirty="0"/>
              <a:t>Diana Ireland (School nurse) </a:t>
            </a:r>
          </a:p>
          <a:p>
            <a:pPr lvl="0"/>
            <a:r>
              <a:rPr lang="en-GB" dirty="0"/>
              <a:t>Alex </a:t>
            </a:r>
            <a:r>
              <a:rPr lang="en-GB" dirty="0" err="1"/>
              <a:t>McStea</a:t>
            </a:r>
            <a:r>
              <a:rPr lang="en-GB" dirty="0"/>
              <a:t> (Counsellor) </a:t>
            </a:r>
          </a:p>
          <a:p>
            <a:pPr lvl="0"/>
            <a:r>
              <a:rPr lang="en-GB" dirty="0"/>
              <a:t>Constable </a:t>
            </a:r>
            <a:r>
              <a:rPr lang="en-GB" dirty="0" err="1"/>
              <a:t>Scarratt</a:t>
            </a:r>
            <a:r>
              <a:rPr lang="en-GB" dirty="0"/>
              <a:t> (Safer schools police office)</a:t>
            </a:r>
          </a:p>
          <a:p>
            <a:pPr lvl="0"/>
            <a:r>
              <a:rPr lang="en-GB" dirty="0"/>
              <a:t>Links with external agencies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92708"/>
            <a:ext cx="10157354" cy="924520"/>
          </a:xfrm>
        </p:spPr>
        <p:txBody>
          <a:bodyPr>
            <a:normAutofit/>
          </a:bodyPr>
          <a:lstStyle/>
          <a:p>
            <a:r>
              <a:rPr lang="en-GB" b="1" u="sng" dirty="0"/>
              <a:t>Specialised Support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31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6015" y="1001021"/>
            <a:ext cx="10157354" cy="48559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b="1" u="sng" dirty="0"/>
              <a:t>Vulnerable Student Bursary </a:t>
            </a:r>
            <a:r>
              <a:rPr lang="en-GB" sz="2000" b="1" dirty="0"/>
              <a:t>– Up to £1200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      -   Care leavers</a:t>
            </a:r>
          </a:p>
          <a:p>
            <a:pPr marL="426645" lvl="1" indent="0">
              <a:lnSpc>
                <a:spcPct val="120000"/>
              </a:lnSpc>
              <a:buNone/>
            </a:pPr>
            <a:r>
              <a:rPr lang="en-GB" dirty="0"/>
              <a:t>-    Students in receipt of income support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dirty="0"/>
              <a:t>Disabled students who receive Employment Support Allowance </a:t>
            </a:r>
            <a:r>
              <a:rPr lang="en-GB" b="1" dirty="0"/>
              <a:t>and</a:t>
            </a:r>
            <a:r>
              <a:rPr lang="en-GB" dirty="0"/>
              <a:t>   </a:t>
            </a:r>
          </a:p>
          <a:p>
            <a:pPr marL="426645" lvl="1" indent="0">
              <a:lnSpc>
                <a:spcPct val="120000"/>
              </a:lnSpc>
              <a:buNone/>
            </a:pPr>
            <a:r>
              <a:rPr lang="en-GB" dirty="0"/>
              <a:t>     Personal Independence Payments (Disability Living Allowance)</a:t>
            </a:r>
          </a:p>
          <a:p>
            <a:pPr marL="426645" lvl="1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2000" b="1" u="sng" dirty="0"/>
              <a:t>Discretionary Bursary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Tier A – Up to £1000 per year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Household income less than £16,190 or in receipt of free school meals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Tier B – up to a maximum of £800 per year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/>
              <a:t>Household income exceeds £16,190 but below £25,000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25517"/>
            <a:ext cx="10157354" cy="924520"/>
          </a:xfrm>
        </p:spPr>
        <p:txBody>
          <a:bodyPr/>
          <a:lstStyle/>
          <a:p>
            <a:r>
              <a:rPr lang="en-GB" b="1" u="sng" dirty="0"/>
              <a:t>Financial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0C6F3-A320-4600-B688-C62FA982DF3F}"/>
              </a:ext>
            </a:extLst>
          </p:cNvPr>
          <p:cNvSpPr txBox="1"/>
          <p:nvPr/>
        </p:nvSpPr>
        <p:spPr>
          <a:xfrm>
            <a:off x="8016536" y="277282"/>
            <a:ext cx="4057095" cy="105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>
                <a:solidFill>
                  <a:srgbClr val="FF0000"/>
                </a:solidFill>
              </a:rPr>
              <a:t>NOTE: </a:t>
            </a:r>
            <a:r>
              <a:rPr lang="en-GB" sz="1800">
                <a:solidFill>
                  <a:srgbClr val="FF0000"/>
                </a:solidFill>
              </a:rPr>
              <a:t>Applications will be assessed by the finance committee after the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>
                <a:solidFill>
                  <a:srgbClr val="FF0000"/>
                </a:solidFill>
              </a:rPr>
              <a:t>deadline: </a:t>
            </a:r>
            <a:r>
              <a:rPr lang="en-GB" sz="1800" b="1">
                <a:solidFill>
                  <a:srgbClr val="FF0000"/>
                </a:solidFill>
              </a:rPr>
              <a:t>17</a:t>
            </a:r>
            <a:r>
              <a:rPr lang="en-GB" sz="1800" b="1" baseline="30000">
                <a:solidFill>
                  <a:srgbClr val="FF0000"/>
                </a:solidFill>
              </a:rPr>
              <a:t>th</a:t>
            </a:r>
            <a:r>
              <a:rPr lang="en-GB" sz="1800" b="1">
                <a:solidFill>
                  <a:srgbClr val="FF0000"/>
                </a:solidFill>
              </a:rPr>
              <a:t> September 2021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219" y="1193800"/>
            <a:ext cx="8033873" cy="4470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Dedicated Careers Library for Sixth Form </a:t>
            </a:r>
          </a:p>
          <a:p>
            <a:r>
              <a:rPr lang="en-GB" dirty="0"/>
              <a:t>In house careers advisor (</a:t>
            </a:r>
            <a:r>
              <a:rPr lang="en-GB" dirty="0" err="1"/>
              <a:t>Mploy</a:t>
            </a:r>
            <a:r>
              <a:rPr lang="en-GB" dirty="0"/>
              <a:t>)</a:t>
            </a:r>
            <a:endParaRPr lang="en-GB" b="1" dirty="0"/>
          </a:p>
          <a:p>
            <a:r>
              <a:rPr lang="en-GB" dirty="0"/>
              <a:t>Links with Universities</a:t>
            </a:r>
          </a:p>
          <a:p>
            <a:r>
              <a:rPr lang="en-GB" dirty="0"/>
              <a:t>UCAS exhibition and application support</a:t>
            </a:r>
          </a:p>
          <a:p>
            <a:r>
              <a:rPr lang="en-GB" dirty="0"/>
              <a:t>Apprenticeships support</a:t>
            </a:r>
          </a:p>
          <a:p>
            <a:r>
              <a:rPr lang="en-GB" dirty="0"/>
              <a:t>Work experience week in summer term</a:t>
            </a:r>
          </a:p>
          <a:p>
            <a:r>
              <a:rPr lang="en-GB" dirty="0"/>
              <a:t>Interview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416" y="213060"/>
            <a:ext cx="10157354" cy="776312"/>
          </a:xfrm>
        </p:spPr>
        <p:txBody>
          <a:bodyPr/>
          <a:lstStyle/>
          <a:p>
            <a:r>
              <a:rPr lang="en-GB" b="1" u="sng" dirty="0"/>
              <a:t>Careers Guidance</a:t>
            </a:r>
          </a:p>
        </p:txBody>
      </p:sp>
    </p:spTree>
    <p:extLst>
      <p:ext uri="{BB962C8B-B14F-4D97-AF65-F5344CB8AC3E}">
        <p14:creationId xmlns:p14="http://schemas.microsoft.com/office/powerpoint/2010/main" val="772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02" y="68873"/>
            <a:ext cx="10512862" cy="1036937"/>
          </a:xfrm>
        </p:spPr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69" y="1519055"/>
            <a:ext cx="6197800" cy="494626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Independence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Attendance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Punctuality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Behaviour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Uniform</a:t>
            </a:r>
          </a:p>
        </p:txBody>
      </p:sp>
      <p:sp>
        <p:nvSpPr>
          <p:cNvPr id="4" name="AutoShape 2" descr="Image result for activities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GB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Image result for activities"/>
          <p:cNvSpPr>
            <a:spLocks noChangeAspect="1" noChangeArrowheads="1"/>
          </p:cNvSpPr>
          <p:nvPr/>
        </p:nvSpPr>
        <p:spPr bwMode="auto">
          <a:xfrm>
            <a:off x="309483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GB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utoShape 8" descr="Image result for activities"/>
          <p:cNvSpPr>
            <a:spLocks noChangeAspect="1" noChangeArrowheads="1"/>
          </p:cNvSpPr>
          <p:nvPr/>
        </p:nvSpPr>
        <p:spPr bwMode="auto">
          <a:xfrm>
            <a:off x="461843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GB" sz="1799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66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408" y="1336210"/>
            <a:ext cx="10657184" cy="4470400"/>
          </a:xfrm>
        </p:spPr>
        <p:txBody>
          <a:bodyPr>
            <a:normAutofit/>
          </a:bodyPr>
          <a:lstStyle/>
          <a:p>
            <a:r>
              <a:rPr lang="en-GB" dirty="0"/>
              <a:t>Manage independent time efficiently and develop study skills</a:t>
            </a:r>
          </a:p>
          <a:p>
            <a:r>
              <a:rPr lang="en-GB" dirty="0"/>
              <a:t>Most Year 12 students have study periods in </a:t>
            </a:r>
            <a:r>
              <a:rPr lang="en-GB" dirty="0" err="1"/>
              <a:t>Easdale</a:t>
            </a:r>
            <a:endParaRPr lang="en-GB" dirty="0"/>
          </a:p>
          <a:p>
            <a:r>
              <a:rPr lang="en-GB" dirty="0"/>
              <a:t>Free periods – Sixth form areas</a:t>
            </a:r>
          </a:p>
          <a:p>
            <a:r>
              <a:rPr lang="en-GB" dirty="0"/>
              <a:t>Directed Form time  - study skills booklet (VESPA)</a:t>
            </a:r>
          </a:p>
          <a:p>
            <a:r>
              <a:rPr lang="en-GB" dirty="0"/>
              <a:t>3 hours of private study per subject per week recommended </a:t>
            </a:r>
          </a:p>
          <a:p>
            <a:r>
              <a:rPr lang="en-GB" dirty="0"/>
              <a:t>Students take responsibility for their own learning and experiences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230693"/>
            <a:ext cx="10157354" cy="996528"/>
          </a:xfrm>
        </p:spPr>
        <p:txBody>
          <a:bodyPr/>
          <a:lstStyle/>
          <a:p>
            <a:r>
              <a:rPr lang="en-GB" b="1" u="sng" dirty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41651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0019" y="1226344"/>
            <a:ext cx="10157354" cy="475942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Attendance below 95% will generate letters/requests for parental appointments</a:t>
            </a:r>
          </a:p>
          <a:p>
            <a:r>
              <a:rPr lang="en-GB" dirty="0"/>
              <a:t>Parents MUST notify school each day with reasons for absence</a:t>
            </a:r>
          </a:p>
          <a:p>
            <a:r>
              <a:rPr lang="en-GB" dirty="0"/>
              <a:t>Three or more late marks per fortnight generates a detention</a:t>
            </a:r>
          </a:p>
          <a:p>
            <a:r>
              <a:rPr lang="en-GB" dirty="0"/>
              <a:t>Record may be required for references (including UCAS)</a:t>
            </a:r>
          </a:p>
          <a:p>
            <a:r>
              <a:rPr lang="en-GB" dirty="0"/>
              <a:t>Medical appointments – by request on completion of online form (via students intranet account) – evidence required</a:t>
            </a:r>
          </a:p>
          <a:p>
            <a:r>
              <a:rPr lang="en-GB" dirty="0"/>
              <a:t>Leave of absence  - one month in advance (if possible) </a:t>
            </a:r>
          </a:p>
          <a:p>
            <a:r>
              <a:rPr lang="en-GB" dirty="0"/>
              <a:t>Open days &amp; interviews – purple form</a:t>
            </a:r>
          </a:p>
          <a:p>
            <a:pPr marL="0" indent="0">
              <a:buNone/>
            </a:pPr>
            <a:r>
              <a:rPr lang="en-GB" dirty="0"/>
              <a:t>ALL paper forms must be completed and signed by parents and returned to the attendance officer in school or via email (jpugh@wkgs.net)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432" y="332656"/>
            <a:ext cx="10157354" cy="708496"/>
          </a:xfrm>
        </p:spPr>
        <p:txBody>
          <a:bodyPr/>
          <a:lstStyle/>
          <a:p>
            <a:r>
              <a:rPr lang="en-GB" b="1" u="sng" dirty="0"/>
              <a:t>Attendance and Punctuality</a:t>
            </a:r>
          </a:p>
        </p:txBody>
      </p:sp>
    </p:spTree>
    <p:extLst>
      <p:ext uri="{BB962C8B-B14F-4D97-AF65-F5344CB8AC3E}">
        <p14:creationId xmlns:p14="http://schemas.microsoft.com/office/powerpoint/2010/main" val="2336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3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5898-05E9-42E5-8122-7EF197FD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04CF89-0A38-47D3-9519-6F4A17017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724697"/>
              </p:ext>
            </p:extLst>
          </p:nvPr>
        </p:nvGraphicFramePr>
        <p:xfrm>
          <a:off x="684950" y="3387088"/>
          <a:ext cx="10091184" cy="57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728">
                  <a:extLst>
                    <a:ext uri="{9D8B030D-6E8A-4147-A177-3AD203B41FA5}">
                      <a16:colId xmlns:a16="http://schemas.microsoft.com/office/drawing/2014/main" val="190467288"/>
                    </a:ext>
                  </a:extLst>
                </a:gridCol>
                <a:gridCol w="3363728">
                  <a:extLst>
                    <a:ext uri="{9D8B030D-6E8A-4147-A177-3AD203B41FA5}">
                      <a16:colId xmlns:a16="http://schemas.microsoft.com/office/drawing/2014/main" val="4109482957"/>
                    </a:ext>
                  </a:extLst>
                </a:gridCol>
                <a:gridCol w="3363728">
                  <a:extLst>
                    <a:ext uri="{9D8B030D-6E8A-4147-A177-3AD203B41FA5}">
                      <a16:colId xmlns:a16="http://schemas.microsoft.com/office/drawing/2014/main" val="4196100750"/>
                    </a:ext>
                  </a:extLst>
                </a:gridCol>
              </a:tblGrid>
              <a:tr h="579122">
                <a:tc>
                  <a:txBody>
                    <a:bodyPr/>
                    <a:lstStyle/>
                    <a:p>
                      <a:r>
                        <a:rPr lang="en-US" sz="1600" b="0" dirty="0"/>
                        <a:t>We are kind, considerate and help others.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We always give it our best and go for our goals.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We try new things to find our passions. 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499208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6E9434-E998-4092-AC89-0D12FDDE0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02"/>
          <a:stretch/>
        </p:blipFill>
        <p:spPr>
          <a:xfrm>
            <a:off x="682882" y="-1"/>
            <a:ext cx="10118688" cy="3380293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1F3929-8E10-4CC2-A06B-B190FAF67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1" t="57263" r="191" b="9358"/>
          <a:stretch/>
        </p:blipFill>
        <p:spPr>
          <a:xfrm>
            <a:off x="647401" y="4074850"/>
            <a:ext cx="10118699" cy="2150344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57BDD8A4-702E-4223-ACAE-A31391010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143244"/>
              </p:ext>
            </p:extLst>
          </p:nvPr>
        </p:nvGraphicFramePr>
        <p:xfrm>
          <a:off x="674063" y="6215559"/>
          <a:ext cx="10091184" cy="579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728">
                  <a:extLst>
                    <a:ext uri="{9D8B030D-6E8A-4147-A177-3AD203B41FA5}">
                      <a16:colId xmlns:a16="http://schemas.microsoft.com/office/drawing/2014/main" val="190467288"/>
                    </a:ext>
                  </a:extLst>
                </a:gridCol>
                <a:gridCol w="3363728">
                  <a:extLst>
                    <a:ext uri="{9D8B030D-6E8A-4147-A177-3AD203B41FA5}">
                      <a16:colId xmlns:a16="http://schemas.microsoft.com/office/drawing/2014/main" val="4109482957"/>
                    </a:ext>
                  </a:extLst>
                </a:gridCol>
                <a:gridCol w="3363728">
                  <a:extLst>
                    <a:ext uri="{9D8B030D-6E8A-4147-A177-3AD203B41FA5}">
                      <a16:colId xmlns:a16="http://schemas.microsoft.com/office/drawing/2014/main" val="4196100750"/>
                    </a:ext>
                  </a:extLst>
                </a:gridCol>
              </a:tblGrid>
              <a:tr h="579122">
                <a:tc>
                  <a:txBody>
                    <a:bodyPr/>
                    <a:lstStyle/>
                    <a:p>
                      <a:r>
                        <a:rPr lang="en-US" sz="1600" b="0" dirty="0"/>
                        <a:t>We explore new ideas and different ways to solve problems.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dirty="0"/>
                        <a:t>We want to continuously learn and expand our knowledge,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We keep going, even when things get tough.</a:t>
                      </a:r>
                    </a:p>
                  </a:txBody>
                  <a:tcPr marT="45721" marB="45721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499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81" y="188640"/>
            <a:ext cx="10157354" cy="1512168"/>
          </a:xfrm>
        </p:spPr>
        <p:txBody>
          <a:bodyPr>
            <a:normAutofit/>
          </a:bodyPr>
          <a:lstStyle/>
          <a:p>
            <a:r>
              <a:rPr lang="en-GB" b="1" u="sng" dirty="0"/>
              <a:t>Sixth Form Conduct System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24" t="24070" r="23691" b="17002"/>
          <a:stretch/>
        </p:blipFill>
        <p:spPr>
          <a:xfrm>
            <a:off x="291861" y="1074198"/>
            <a:ext cx="8088660" cy="43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3610B4-7142-448E-AAD9-8699152D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30" y="1025352"/>
            <a:ext cx="4824536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Blazer</a:t>
            </a:r>
          </a:p>
          <a:p>
            <a:pPr>
              <a:lnSpc>
                <a:spcPct val="120000"/>
              </a:lnSpc>
            </a:pPr>
            <a:r>
              <a:rPr lang="en-GB" dirty="0"/>
              <a:t>Tailored trousers or skirt (appropriate in length)</a:t>
            </a:r>
          </a:p>
          <a:p>
            <a:pPr>
              <a:lnSpc>
                <a:spcPct val="120000"/>
              </a:lnSpc>
            </a:pPr>
            <a:r>
              <a:rPr lang="en-GB" dirty="0"/>
              <a:t>Tops and shirts should be smart</a:t>
            </a:r>
          </a:p>
          <a:p>
            <a:pPr>
              <a:lnSpc>
                <a:spcPct val="120000"/>
              </a:lnSpc>
            </a:pPr>
            <a:r>
              <a:rPr lang="en-GB" dirty="0"/>
              <a:t>Leather/leather effect shoes</a:t>
            </a:r>
          </a:p>
          <a:p>
            <a:pPr>
              <a:lnSpc>
                <a:spcPct val="120000"/>
              </a:lnSpc>
            </a:pPr>
            <a:r>
              <a:rPr lang="en-GB" dirty="0"/>
              <a:t>Lanyard</a:t>
            </a:r>
          </a:p>
          <a:p>
            <a:pPr>
              <a:lnSpc>
                <a:spcPct val="120000"/>
              </a:lnSpc>
            </a:pPr>
            <a:r>
              <a:rPr lang="en-GB" dirty="0"/>
              <a:t>Natural hair colour</a:t>
            </a:r>
          </a:p>
          <a:p>
            <a:pPr>
              <a:lnSpc>
                <a:spcPct val="120000"/>
              </a:lnSpc>
            </a:pPr>
            <a:r>
              <a:rPr lang="en-GB" dirty="0"/>
              <a:t>Canvas shoes</a:t>
            </a:r>
          </a:p>
          <a:p>
            <a:pPr>
              <a:lnSpc>
                <a:spcPct val="120000"/>
              </a:lnSpc>
            </a:pPr>
            <a:r>
              <a:rPr lang="en-GB" dirty="0"/>
              <a:t>No Facial piercings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4689A0-1A18-4676-BC23-088D9ACA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40"/>
            <a:ext cx="10157354" cy="720080"/>
          </a:xfrm>
        </p:spPr>
        <p:txBody>
          <a:bodyPr>
            <a:normAutofit/>
          </a:bodyPr>
          <a:lstStyle/>
          <a:p>
            <a:r>
              <a:rPr lang="en-GB" b="1" u="sng" dirty="0"/>
              <a:t>Sixth Form Dress Code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3610B4-7142-448E-AAD9-8699152D540D}"/>
              </a:ext>
            </a:extLst>
          </p:cNvPr>
          <p:cNvSpPr txBox="1">
            <a:spLocks/>
          </p:cNvSpPr>
          <p:nvPr/>
        </p:nvSpPr>
        <p:spPr>
          <a:xfrm>
            <a:off x="7274618" y="512676"/>
            <a:ext cx="5184576" cy="583264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Not Appropriate for School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Jeans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Shorts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Tracksuit bottoms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Leggings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Tight fitting or short skirts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Crop tops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Tops with large logos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Strappy tops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Flip flops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Trainers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5282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89" y="1"/>
          <a:ext cx="12188825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088">
                  <a:extLst>
                    <a:ext uri="{9D8B030D-6E8A-4147-A177-3AD203B41FA5}">
                      <a16:colId xmlns:a16="http://schemas.microsoft.com/office/drawing/2014/main" val="1576069743"/>
                    </a:ext>
                  </a:extLst>
                </a:gridCol>
                <a:gridCol w="5489720">
                  <a:extLst>
                    <a:ext uri="{9D8B030D-6E8A-4147-A177-3AD203B41FA5}">
                      <a16:colId xmlns:a16="http://schemas.microsoft.com/office/drawing/2014/main" val="2287926440"/>
                    </a:ext>
                  </a:extLst>
                </a:gridCol>
                <a:gridCol w="5342017">
                  <a:extLst>
                    <a:ext uri="{9D8B030D-6E8A-4147-A177-3AD203B41FA5}">
                      <a16:colId xmlns:a16="http://schemas.microsoft.com/office/drawing/2014/main" val="2103817102"/>
                    </a:ext>
                  </a:extLst>
                </a:gridCol>
              </a:tblGrid>
              <a:tr h="303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Term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Year 13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extLst>
                  <a:ext uri="{0D108BD9-81ED-4DB2-BD59-A6C34878D82A}">
                    <a16:rowId xmlns:a16="http://schemas.microsoft.com/office/drawing/2014/main" val="81363508"/>
                  </a:ext>
                </a:extLst>
              </a:tr>
              <a:tr h="1214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Autumn 1</a:t>
                      </a: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 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Parents’ information evening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student interviews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1 starts</a:t>
                      </a:r>
                      <a:endParaRPr lang="en-GB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Completion of UCAS forms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entrance tests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Open Days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1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946049"/>
                  </a:ext>
                </a:extLst>
              </a:tr>
              <a:tr h="911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Autumn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1 continues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report issued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GCSE certificate Presentation afternoon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report issued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 evening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Interviews and Offers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111292"/>
                  </a:ext>
                </a:extLst>
              </a:tr>
              <a:tr h="96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Spring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Decisions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 evening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Interviews and Offers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Foundation Applications Completed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491134"/>
                  </a:ext>
                </a:extLst>
              </a:tr>
              <a:tr h="614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Spring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reports issued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Parents evening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2 (Mock examinations)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reports issued 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873963"/>
                  </a:ext>
                </a:extLst>
              </a:tr>
              <a:tr h="60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Summer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external examinations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examinations begin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730444"/>
                  </a:ext>
                </a:extLst>
              </a:tr>
              <a:tr h="151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Summer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period 3 (EOY exam)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Reports issued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Open Days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 Experience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completion of UCAS form and PS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examinations continue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677903"/>
                  </a:ext>
                </a:extLst>
              </a:tr>
              <a:tr h="723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August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81" marR="403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results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A-level results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UCAS clearing operates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3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7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263" y="0"/>
            <a:ext cx="10515600" cy="1325563"/>
          </a:xfrm>
        </p:spPr>
        <p:txBody>
          <a:bodyPr/>
          <a:lstStyle/>
          <a:p>
            <a:r>
              <a:rPr lang="en-GB" b="1" u="sng" dirty="0"/>
              <a:t>Questions</a:t>
            </a:r>
            <a:r>
              <a:rPr lang="en-GB" b="1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85439"/>
              </p:ext>
            </p:extLst>
          </p:nvPr>
        </p:nvGraphicFramePr>
        <p:xfrm>
          <a:off x="1379969" y="1151157"/>
          <a:ext cx="9506893" cy="38226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7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866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280">
                <a:tc>
                  <a:txBody>
                    <a:bodyPr/>
                    <a:lstStyle/>
                    <a:p>
                      <a:r>
                        <a:rPr lang="en-GB" dirty="0"/>
                        <a:t>Mrs A Duffey</a:t>
                      </a:r>
                      <a:r>
                        <a:rPr lang="en-GB" baseline="0" dirty="0"/>
                        <a:t>: Head of Y12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2"/>
                        </a:rPr>
                        <a:t>aduffey@wkgs.net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852">
                <a:tc>
                  <a:txBody>
                    <a:bodyPr/>
                    <a:lstStyle/>
                    <a:p>
                      <a:r>
                        <a:rPr lang="en-GB" dirty="0"/>
                        <a:t>Mrs S Harris-Smith</a:t>
                      </a:r>
                      <a:r>
                        <a:rPr lang="en-GB" baseline="0" dirty="0"/>
                        <a:t>: Assistant Head of 6</a:t>
                      </a:r>
                      <a:r>
                        <a:rPr lang="en-GB" baseline="30000" dirty="0"/>
                        <a:t>th</a:t>
                      </a:r>
                      <a:r>
                        <a:rPr lang="en-GB" baseline="0" dirty="0"/>
                        <a:t> Form (Pastoral)</a:t>
                      </a:r>
                    </a:p>
                    <a:p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sharris@wkgs.net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738">
                <a:tc>
                  <a:txBody>
                    <a:bodyPr/>
                    <a:lstStyle/>
                    <a:p>
                      <a:r>
                        <a:rPr lang="en-GB" dirty="0"/>
                        <a:t>Mrs Marley: Assistant Head Teacher (Sixth Form)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lmarley@wkgs.net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848">
                <a:tc>
                  <a:txBody>
                    <a:bodyPr/>
                    <a:lstStyle/>
                    <a:p>
                      <a:r>
                        <a:rPr lang="en-GB" dirty="0"/>
                        <a:t>Mrs Hughes: Head of Y13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5"/>
                        </a:rPr>
                        <a:t>lhughes@wkgs.net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0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67D336-C2AE-4C4A-A8E8-84E247373163}"/>
              </a:ext>
            </a:extLst>
          </p:cNvPr>
          <p:cNvSpPr/>
          <p:nvPr/>
        </p:nvSpPr>
        <p:spPr>
          <a:xfrm>
            <a:off x="2030625" y="2308446"/>
            <a:ext cx="826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support</a:t>
            </a:r>
          </a:p>
        </p:txBody>
      </p:sp>
    </p:spTree>
    <p:extLst>
      <p:ext uri="{BB962C8B-B14F-4D97-AF65-F5344CB8AC3E}">
        <p14:creationId xmlns:p14="http://schemas.microsoft.com/office/powerpoint/2010/main" val="15602618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preview">
            <a:extLst>
              <a:ext uri="{FF2B5EF4-FFF2-40B4-BE49-F238E27FC236}">
                <a16:creationId xmlns:a16="http://schemas.microsoft.com/office/drawing/2014/main" id="{32DAEE7B-F87A-4022-B606-95E6A820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07402" cy="3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21B4E524-0689-4F87-8EEB-3DACFB529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0"/>
          <a:stretch/>
        </p:blipFill>
        <p:spPr bwMode="auto">
          <a:xfrm>
            <a:off x="4092085" y="0"/>
            <a:ext cx="397314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029FC-2D7B-42E8-B0C3-2F9AA85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73" y="-307955"/>
            <a:ext cx="3990574" cy="1397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Induction days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B333999-D197-4CA9-AFE8-2C346214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34" y="6431"/>
            <a:ext cx="4126766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5E072B78-3448-40F1-9C36-2A4D3C7D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40" y="3396162"/>
            <a:ext cx="4585110" cy="34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C93A482C-5693-4E44-A3C5-9AA0B6A2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31" y="3040817"/>
            <a:ext cx="5089577" cy="38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preview">
            <a:extLst>
              <a:ext uri="{FF2B5EF4-FFF2-40B4-BE49-F238E27FC236}">
                <a16:creationId xmlns:a16="http://schemas.microsoft.com/office/drawing/2014/main" id="{F10F1E6A-4B8E-4DA3-B537-A1C5140A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88" y="3429000"/>
            <a:ext cx="4083372" cy="34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06" y="245965"/>
            <a:ext cx="10512862" cy="797510"/>
          </a:xfrm>
        </p:spPr>
        <p:txBody>
          <a:bodyPr/>
          <a:lstStyle/>
          <a:p>
            <a:r>
              <a:rPr lang="en-GB" b="1" u="sng" dirty="0">
                <a:cs typeface="Arial" panose="020B0604020202020204" pitchFamily="34" charset="0"/>
              </a:rPr>
              <a:t>Curriculum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8406" y="1118332"/>
            <a:ext cx="10970919" cy="5392216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cs typeface="Arial" panose="020B0604020202020204" pitchFamily="34" charset="0"/>
              </a:rPr>
              <a:t>Optional Curriculum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3 or 4 Subjects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Changing subject – deadline Friday 1</a:t>
            </a:r>
            <a:r>
              <a:rPr lang="en-GB" sz="2400" baseline="30000" dirty="0">
                <a:cs typeface="Arial" panose="020B0604020202020204" pitchFamily="34" charset="0"/>
              </a:rPr>
              <a:t>st</a:t>
            </a:r>
            <a:r>
              <a:rPr lang="en-GB" sz="2400" dirty="0">
                <a:cs typeface="Arial" panose="020B0604020202020204" pitchFamily="34" charset="0"/>
              </a:rPr>
              <a:t> October 2021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Choosing AS (4</a:t>
            </a:r>
            <a:r>
              <a:rPr lang="en-GB" sz="2400" baseline="30000" dirty="0">
                <a:cs typeface="Arial" panose="020B0604020202020204" pitchFamily="34" charset="0"/>
              </a:rPr>
              <a:t>th</a:t>
            </a:r>
            <a:r>
              <a:rPr lang="en-GB" sz="2400" dirty="0">
                <a:cs typeface="Arial" panose="020B0604020202020204" pitchFamily="34" charset="0"/>
              </a:rPr>
              <a:t> subject) – deadline Thursday 13</a:t>
            </a:r>
            <a:r>
              <a:rPr lang="en-GB" sz="2400" baseline="30000" dirty="0">
                <a:cs typeface="Arial" panose="020B0604020202020204" pitchFamily="34" charset="0"/>
              </a:rPr>
              <a:t>th</a:t>
            </a:r>
            <a:r>
              <a:rPr lang="en-GB" sz="2400" dirty="0">
                <a:cs typeface="Arial" panose="020B0604020202020204" pitchFamily="34" charset="0"/>
              </a:rPr>
              <a:t> January 2022</a:t>
            </a:r>
          </a:p>
          <a:p>
            <a:r>
              <a:rPr lang="en-GB" sz="2800" dirty="0">
                <a:cs typeface="Arial" panose="020B0604020202020204" pitchFamily="34" charset="0"/>
              </a:rPr>
              <a:t>The Core Curriculum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EPQ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Enrichment/Personal Development</a:t>
            </a:r>
          </a:p>
          <a:p>
            <a:r>
              <a:rPr lang="en-GB" sz="2800" dirty="0">
                <a:cs typeface="Arial" panose="020B0604020202020204" pitchFamily="34" charset="0"/>
              </a:rPr>
              <a:t>Additional</a:t>
            </a:r>
            <a:endParaRPr lang="en-GB" sz="2800" dirty="0"/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Easedale study periods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Free periods</a:t>
            </a:r>
          </a:p>
          <a:p>
            <a:pPr lvl="1">
              <a:buFontTx/>
              <a:buChar char="-"/>
            </a:pPr>
            <a:r>
              <a:rPr lang="en-GB" sz="2400" dirty="0">
                <a:cs typeface="Arial" panose="020B0604020202020204" pitchFamily="34" charset="0"/>
              </a:rPr>
              <a:t>Form Time</a:t>
            </a:r>
          </a:p>
          <a:p>
            <a:pPr marL="799963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5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DE22755-C456-48B0-B28E-EE678D5F1EA1}"/>
              </a:ext>
            </a:extLst>
          </p:cNvPr>
          <p:cNvSpPr txBox="1">
            <a:spLocks/>
          </p:cNvSpPr>
          <p:nvPr/>
        </p:nvSpPr>
        <p:spPr>
          <a:xfrm>
            <a:off x="915955" y="24857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Curriculum Maps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448330-6832-43FB-98E5-6A274E60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" t="7047" r="26846" b="15240"/>
          <a:stretch/>
        </p:blipFill>
        <p:spPr>
          <a:xfrm>
            <a:off x="530808" y="1167483"/>
            <a:ext cx="7193536" cy="4523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31D9CC-143D-47B4-A5D9-86E78921358E}"/>
              </a:ext>
            </a:extLst>
          </p:cNvPr>
          <p:cNvSpPr txBox="1"/>
          <p:nvPr/>
        </p:nvSpPr>
        <p:spPr>
          <a:xfrm>
            <a:off x="8361219" y="1159310"/>
            <a:ext cx="3726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&gt;School life</a:t>
            </a:r>
          </a:p>
          <a:p>
            <a:endParaRPr lang="en-GB" sz="2800" dirty="0"/>
          </a:p>
          <a:p>
            <a:r>
              <a:rPr lang="en-GB" sz="2800" dirty="0"/>
              <a:t>&gt;Our curriculum</a:t>
            </a:r>
          </a:p>
          <a:p>
            <a:endParaRPr lang="en-GB" sz="2800" dirty="0"/>
          </a:p>
          <a:p>
            <a:r>
              <a:rPr lang="en-GB" sz="2800" dirty="0"/>
              <a:t>&gt;Key Stage Five Curriculum Maps</a:t>
            </a:r>
          </a:p>
          <a:p>
            <a:endParaRPr lang="en-GB" sz="2800" dirty="0"/>
          </a:p>
          <a:p>
            <a:r>
              <a:rPr lang="en-GB" sz="2800" b="1" dirty="0"/>
              <a:t>From 20</a:t>
            </a:r>
            <a:r>
              <a:rPr lang="en-GB" sz="2800" b="1" baseline="30000" dirty="0"/>
              <a:t>th</a:t>
            </a:r>
            <a:r>
              <a:rPr lang="en-GB" sz="2800" b="1" dirty="0"/>
              <a:t> September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999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573076-F874-4901-B28C-9E23AE6A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92" y="920235"/>
            <a:ext cx="9980017" cy="44748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DE22755-C456-48B0-B28E-EE678D5F1EA1}"/>
              </a:ext>
            </a:extLst>
          </p:cNvPr>
          <p:cNvSpPr txBox="1">
            <a:spLocks/>
          </p:cNvSpPr>
          <p:nvPr/>
        </p:nvSpPr>
        <p:spPr>
          <a:xfrm>
            <a:off x="758300" y="2574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Curriculum Maps</a:t>
            </a:r>
          </a:p>
        </p:txBody>
      </p:sp>
    </p:spTree>
    <p:extLst>
      <p:ext uri="{BB962C8B-B14F-4D97-AF65-F5344CB8AC3E}">
        <p14:creationId xmlns:p14="http://schemas.microsoft.com/office/powerpoint/2010/main" val="38173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0926" y="944725"/>
            <a:ext cx="10114723" cy="4968550"/>
          </a:xfrm>
        </p:spPr>
        <p:txBody>
          <a:bodyPr>
            <a:normAutofit/>
          </a:bodyPr>
          <a:lstStyle/>
          <a:p>
            <a:r>
              <a:rPr lang="en-GB" dirty="0"/>
              <a:t>Provides key skills that universities and employers are interested in</a:t>
            </a:r>
          </a:p>
          <a:p>
            <a:r>
              <a:rPr lang="en-GB" dirty="0"/>
              <a:t>Independent learning – choice of topic and format (</a:t>
            </a:r>
            <a:r>
              <a:rPr lang="en-US" dirty="0"/>
              <a:t>dissertation, investigation or fieldwork, production or artefact )</a:t>
            </a:r>
            <a:endParaRPr lang="en-GB" dirty="0"/>
          </a:p>
          <a:p>
            <a:r>
              <a:rPr lang="en-GB" dirty="0"/>
              <a:t>Exercise use of in-depth research and critical analysis</a:t>
            </a:r>
          </a:p>
          <a:p>
            <a:r>
              <a:rPr lang="en-GB" dirty="0"/>
              <a:t>Additional qualification with UCAS points</a:t>
            </a:r>
          </a:p>
          <a:p>
            <a:r>
              <a:rPr lang="en-GB" dirty="0"/>
              <a:t>Many Russell Group universities support &amp; encourage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611" y="95422"/>
            <a:ext cx="10157354" cy="996528"/>
          </a:xfrm>
        </p:spPr>
        <p:txBody>
          <a:bodyPr/>
          <a:lstStyle/>
          <a:p>
            <a:r>
              <a:rPr lang="en-GB" b="1" u="sng" dirty="0"/>
              <a:t>Extended Project Qualification (EPQ) </a:t>
            </a:r>
          </a:p>
        </p:txBody>
      </p:sp>
    </p:spTree>
    <p:extLst>
      <p:ext uri="{BB962C8B-B14F-4D97-AF65-F5344CB8AC3E}">
        <p14:creationId xmlns:p14="http://schemas.microsoft.com/office/powerpoint/2010/main" val="7013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11BE64-1ED1-4C70-BF29-2FE2008C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359" y="198996"/>
            <a:ext cx="4536504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Y13</a:t>
            </a:r>
          </a:p>
          <a:p>
            <a:r>
              <a:rPr lang="en-GB" dirty="0"/>
              <a:t>Italian Cookery</a:t>
            </a:r>
          </a:p>
          <a:p>
            <a:r>
              <a:rPr lang="en-GB" dirty="0"/>
              <a:t>Self Defence</a:t>
            </a:r>
          </a:p>
          <a:p>
            <a:r>
              <a:rPr lang="en-GB" dirty="0"/>
              <a:t>First Aid</a:t>
            </a:r>
          </a:p>
          <a:p>
            <a:r>
              <a:rPr lang="en-GB" dirty="0"/>
              <a:t>Debating</a:t>
            </a:r>
          </a:p>
          <a:p>
            <a:r>
              <a:rPr lang="en-GB" dirty="0"/>
              <a:t>Maths for Scientists</a:t>
            </a:r>
          </a:p>
          <a:p>
            <a:r>
              <a:rPr lang="en-GB" dirty="0"/>
              <a:t>Yearbook Committee</a:t>
            </a:r>
          </a:p>
          <a:p>
            <a:r>
              <a:rPr lang="en-GB" dirty="0"/>
              <a:t>Driving Lessons</a:t>
            </a:r>
          </a:p>
          <a:p>
            <a:r>
              <a:rPr lang="en-GB" dirty="0"/>
              <a:t>Prom Committee</a:t>
            </a:r>
          </a:p>
          <a:p>
            <a:r>
              <a:rPr lang="en-GB" dirty="0"/>
              <a:t>Fitness</a:t>
            </a:r>
          </a:p>
          <a:p>
            <a:r>
              <a:rPr lang="en-GB" dirty="0"/>
              <a:t>Volunteering</a:t>
            </a:r>
          </a:p>
          <a:p>
            <a:r>
              <a:rPr lang="en-GB" dirty="0"/>
              <a:t>EPQ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11BA5-02D9-4499-8EC6-09B643BC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157354" cy="780504"/>
          </a:xfrm>
        </p:spPr>
        <p:txBody>
          <a:bodyPr/>
          <a:lstStyle/>
          <a:p>
            <a:r>
              <a:rPr lang="en-GB" b="1" u="sng" dirty="0"/>
              <a:t>Enrichment Options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0DEC78A-E84A-471F-ACD3-03AF9CCC9DD2}"/>
              </a:ext>
            </a:extLst>
          </p:cNvPr>
          <p:cNvSpPr txBox="1">
            <a:spLocks/>
          </p:cNvSpPr>
          <p:nvPr/>
        </p:nvSpPr>
        <p:spPr>
          <a:xfrm>
            <a:off x="695400" y="1124744"/>
            <a:ext cx="5760640" cy="561662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Y12</a:t>
            </a:r>
          </a:p>
          <a:p>
            <a:r>
              <a:rPr lang="en-GB" dirty="0"/>
              <a:t>Ravin' Fit</a:t>
            </a:r>
          </a:p>
          <a:p>
            <a:r>
              <a:rPr lang="en-GB" dirty="0"/>
              <a:t>GCSE Geology</a:t>
            </a:r>
          </a:p>
          <a:p>
            <a:r>
              <a:rPr lang="en-GB" dirty="0"/>
              <a:t>Bar Mock Competition</a:t>
            </a:r>
          </a:p>
          <a:p>
            <a:r>
              <a:rPr lang="en-GB" dirty="0"/>
              <a:t>Maths for Scientists</a:t>
            </a:r>
          </a:p>
          <a:p>
            <a:r>
              <a:rPr lang="en-GB" dirty="0"/>
              <a:t>Sign Language</a:t>
            </a:r>
          </a:p>
          <a:p>
            <a:r>
              <a:rPr lang="en-GB" dirty="0"/>
              <a:t>Football Skills</a:t>
            </a:r>
          </a:p>
          <a:p>
            <a:r>
              <a:rPr lang="en-GB" dirty="0"/>
              <a:t>Knit n </a:t>
            </a:r>
            <a:r>
              <a:rPr lang="en-GB" dirty="0" err="1"/>
              <a:t>Knat</a:t>
            </a:r>
            <a:r>
              <a:rPr lang="en-GB" dirty="0"/>
              <a:t> (hats for special baby care unit)</a:t>
            </a:r>
          </a:p>
          <a:p>
            <a:r>
              <a:rPr lang="en-GB" dirty="0"/>
              <a:t>Peer Educators with Y7 &amp; Y8</a:t>
            </a:r>
          </a:p>
          <a:p>
            <a:r>
              <a:rPr lang="en-GB" dirty="0"/>
              <a:t>Volunteering</a:t>
            </a:r>
          </a:p>
          <a:p>
            <a:r>
              <a:rPr lang="en-GB" dirty="0"/>
              <a:t>EPQ</a:t>
            </a:r>
          </a:p>
        </p:txBody>
      </p:sp>
    </p:spTree>
    <p:extLst>
      <p:ext uri="{BB962C8B-B14F-4D97-AF65-F5344CB8AC3E}">
        <p14:creationId xmlns:p14="http://schemas.microsoft.com/office/powerpoint/2010/main" val="19435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1A90-D0A4-456B-816B-0D962ECD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6" y="316897"/>
            <a:ext cx="10515600" cy="743843"/>
          </a:xfrm>
        </p:spPr>
        <p:txBody>
          <a:bodyPr/>
          <a:lstStyle/>
          <a:p>
            <a:r>
              <a:rPr lang="en-GB" u="sng" dirty="0"/>
              <a:t>Personal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1B693-F500-4490-8216-AF56A82338A4}"/>
              </a:ext>
            </a:extLst>
          </p:cNvPr>
          <p:cNvSpPr txBox="1"/>
          <p:nvPr/>
        </p:nvSpPr>
        <p:spPr>
          <a:xfrm>
            <a:off x="556543" y="1805549"/>
            <a:ext cx="4539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Personal development is when students learn more about their interests and work towards achieving them. During this process, they also </a:t>
            </a:r>
            <a:r>
              <a:rPr lang="en-GB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build confidence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F45FF-6766-40E4-A602-4A165F88F7CC}"/>
              </a:ext>
            </a:extLst>
          </p:cNvPr>
          <p:cNvSpPr txBox="1"/>
          <p:nvPr/>
        </p:nvSpPr>
        <p:spPr>
          <a:xfrm>
            <a:off x="1305017" y="3429000"/>
            <a:ext cx="4428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000000"/>
                </a:solidFill>
                <a:effectLst/>
                <a:cs typeface="Calibri Light" panose="020F0302020204030204" pitchFamily="34" charset="0"/>
              </a:rPr>
              <a:t>Personal development is a powerful process that can enable deep </a:t>
            </a:r>
            <a:r>
              <a:rPr lang="en-GB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cs typeface="Calibri Light" panose="020F0302020204030204" pitchFamily="34" charset="0"/>
              </a:rPr>
              <a:t>positive and lasting change </a:t>
            </a:r>
            <a:r>
              <a:rPr lang="en-GB" sz="1600" b="0" i="0" dirty="0">
                <a:solidFill>
                  <a:srgbClr val="000000"/>
                </a:solidFill>
                <a:effectLst/>
                <a:cs typeface="Calibri Light" panose="020F0302020204030204" pitchFamily="34" charset="0"/>
              </a:rPr>
              <a:t>to </a:t>
            </a:r>
            <a:r>
              <a:rPr lang="en-GB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cs typeface="Calibri Light" panose="020F0302020204030204" pitchFamily="34" charset="0"/>
              </a:rPr>
              <a:t>how we see ourselves and see the world</a:t>
            </a:r>
            <a:r>
              <a:rPr lang="en-GB" sz="1600" b="0" i="0" dirty="0">
                <a:solidFill>
                  <a:srgbClr val="000000"/>
                </a:solidFill>
                <a:effectLst/>
                <a:cs typeface="Calibri Light" panose="020F0302020204030204" pitchFamily="34" charset="0"/>
              </a:rPr>
              <a:t>.</a:t>
            </a:r>
            <a:endParaRPr lang="en-GB" sz="1600" dirty="0"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8B2AC-5F1E-4720-B876-A5BA801AA397}"/>
              </a:ext>
            </a:extLst>
          </p:cNvPr>
          <p:cNvSpPr txBox="1"/>
          <p:nvPr/>
        </p:nvSpPr>
        <p:spPr>
          <a:xfrm>
            <a:off x="556543" y="4971438"/>
            <a:ext cx="6098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 dirty="0">
                <a:effectLst/>
                <a:cs typeface="Calibri Light" panose="020F0302020204030204" pitchFamily="34" charset="0"/>
              </a:rPr>
              <a:t>Personal development is the process of </a:t>
            </a:r>
            <a:r>
              <a:rPr lang="en-GB" sz="1600" b="1" i="0" dirty="0">
                <a:effectLst/>
                <a:highlight>
                  <a:srgbClr val="FFFF00"/>
                </a:highlight>
                <a:cs typeface="Calibri Light" panose="020F0302020204030204" pitchFamily="34" charset="0"/>
              </a:rPr>
              <a:t>becoming yourself</a:t>
            </a:r>
            <a:r>
              <a:rPr lang="en-GB" sz="160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7BDED0A-9069-4DFD-BD3B-83DD2064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8008"/>
            <a:ext cx="5358581" cy="33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KGS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C25F717-5DDD-46E9-AC05-0B127B3CA0CE}" vid="{5129366A-AA8F-4EAA-B147-8512397EA6C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KGS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C25F717-5DDD-46E9-AC05-0B127B3CA0CE}" vid="{5129366A-AA8F-4EAA-B147-8512397EA6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1104</Words>
  <Application>Microsoft Office PowerPoint</Application>
  <PresentationFormat>Widescreen</PresentationFormat>
  <Paragraphs>241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Lato Black</vt:lpstr>
      <vt:lpstr>Lato Light</vt:lpstr>
      <vt:lpstr>Symbol</vt:lpstr>
      <vt:lpstr>Verdana</vt:lpstr>
      <vt:lpstr>Office Theme</vt:lpstr>
      <vt:lpstr>1_Office Theme</vt:lpstr>
      <vt:lpstr>Welcome to Year 12  Information Evening</vt:lpstr>
      <vt:lpstr>PowerPoint Presentation</vt:lpstr>
      <vt:lpstr>Induction days</vt:lpstr>
      <vt:lpstr>Curriculum</vt:lpstr>
      <vt:lpstr>PowerPoint Presentation</vt:lpstr>
      <vt:lpstr>PowerPoint Presentation</vt:lpstr>
      <vt:lpstr>Extended Project Qualification (EPQ) </vt:lpstr>
      <vt:lpstr>Enrichment Options </vt:lpstr>
      <vt:lpstr>Personal Development</vt:lpstr>
      <vt:lpstr>PowerPoint Presentation</vt:lpstr>
      <vt:lpstr>Opportunities</vt:lpstr>
      <vt:lpstr>Part-time employment</vt:lpstr>
      <vt:lpstr>Student Support</vt:lpstr>
      <vt:lpstr>Specialised Support</vt:lpstr>
      <vt:lpstr>Financial Support</vt:lpstr>
      <vt:lpstr>Careers Guidance</vt:lpstr>
      <vt:lpstr>Expectations</vt:lpstr>
      <vt:lpstr>Independence</vt:lpstr>
      <vt:lpstr>Attendance and Punctuality</vt:lpstr>
      <vt:lpstr>Sixth Form Conduct System </vt:lpstr>
      <vt:lpstr>Sixth Form Dress Code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Simeon Clarke</dc:creator>
  <cp:lastModifiedBy>Mrs L Marley</cp:lastModifiedBy>
  <cp:revision>230</cp:revision>
  <cp:lastPrinted>2021-08-31T21:49:20Z</cp:lastPrinted>
  <dcterms:created xsi:type="dcterms:W3CDTF">2020-04-20T12:01:08Z</dcterms:created>
  <dcterms:modified xsi:type="dcterms:W3CDTF">2021-09-16T16:24:08Z</dcterms:modified>
</cp:coreProperties>
</file>